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Shape 1"/>
          <p:cNvSpPr/>
          <p:nvPr/>
        </p:nvSpPr>
        <p:spPr>
          <a:xfrm>
            <a:off x="5669280" y="731520"/>
            <a:ext cx="3474720" cy="3474720"/>
          </a:xfrm>
          <a:prstGeom prst="ellipse">
            <a:avLst/>
          </a:prstGeom>
          <a:ln w="10160">
            <a:solidFill>
              <a:srgbClr val="39FF6A"/>
            </a:solidFill>
            <a:prstDash val="dash"/>
          </a:ln>
        </p:spPr>
      </p:sp>
      <p:sp>
        <p:nvSpPr>
          <p:cNvPr id="4" name="Shape 2"/>
          <p:cNvSpPr/>
          <p:nvPr/>
        </p:nvSpPr>
        <p:spPr>
          <a:xfrm>
            <a:off x="6225235" y="1287475"/>
            <a:ext cx="2362810" cy="2362810"/>
          </a:xfrm>
          <a:prstGeom prst="ellipse">
            <a:avLst/>
          </a:prstGeom>
          <a:ln w="19050">
            <a:solidFill>
              <a:srgbClr val="39FF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198157" y="2260397"/>
            <a:ext cx="416966" cy="416966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914400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0" b="1" spc="1600" kern="0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MMNT</a:t>
            </a:r>
            <a:endParaRPr lang="en-US" sz="6800" dirty="0"/>
          </a:p>
        </p:txBody>
      </p:sp>
      <p:sp>
        <p:nvSpPr>
          <p:cNvPr id="7" name="Text 5"/>
          <p:cNvSpPr/>
          <p:nvPr/>
        </p:nvSpPr>
        <p:spPr>
          <a:xfrm>
            <a:off x="502920" y="1783080"/>
            <a:ext cx="4937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Infrastructure for the Moment Economy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8229600" cy="0"/>
          </a:xfrm>
          <a:prstGeom prst="line">
            <a:avLst/>
          </a:prstGeom>
          <a:noFill/>
          <a:ln w="6350">
            <a:solidFill>
              <a:srgbClr val="2A36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743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Pre-Seed Round  ·  $1.5M  ·  2026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30632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investors@ownthemmnt.io  ·  ownthemmnt.io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02920" y="470916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spc="300" kern="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FINANCIALS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From $0 to $290M ARR in 5 years.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" y="1371600"/>
            <a:ext cx="5120640" cy="33832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32460" y="4434840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2026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86740" y="4133088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Pre-rev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1676400" y="4227681"/>
            <a:ext cx="685800" cy="161439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9" name="Text 7"/>
          <p:cNvSpPr/>
          <p:nvPr/>
        </p:nvSpPr>
        <p:spPr>
          <a:xfrm>
            <a:off x="1584960" y="4434840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2027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539240" y="3971649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$16M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628900" y="3642465"/>
            <a:ext cx="685800" cy="746655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12" name="Text 10"/>
          <p:cNvSpPr/>
          <p:nvPr/>
        </p:nvSpPr>
        <p:spPr>
          <a:xfrm>
            <a:off x="2537460" y="4434840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2028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491740" y="3386433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$74M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581400" y="2875630"/>
            <a:ext cx="685800" cy="151349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15" name="Text 13"/>
          <p:cNvSpPr/>
          <p:nvPr/>
        </p:nvSpPr>
        <p:spPr>
          <a:xfrm>
            <a:off x="3489960" y="4434840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2029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444240" y="2619598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$150M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533900" y="1463040"/>
            <a:ext cx="685800" cy="292608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18" name="Text 16"/>
          <p:cNvSpPr/>
          <p:nvPr/>
        </p:nvSpPr>
        <p:spPr>
          <a:xfrm>
            <a:off x="4442460" y="4434840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2030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396740" y="1207008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$290M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457200" y="114300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Projected ARR</a:t>
            </a:r>
            <a:endParaRPr lang="en-US" sz="8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0" y="1417320"/>
          <a:ext cx="3063240" cy="2971800"/>
        </p:xfrm>
        <a:graphic>
          <a:graphicData uri="http://schemas.openxmlformats.org/drawingml/2006/table">
            <a:tbl>
              <a:tblPr/>
              <a:tblGrid>
                <a:gridCol w="1371600"/>
                <a:gridCol w="566928"/>
                <a:gridCol w="566928"/>
                <a:gridCol w="566928"/>
              </a:tblGrid>
              <a:tr h="42062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Yr 2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Yr 3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Yr 5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Subscriptions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$8M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$36M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$160M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Marketplace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$1M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$3M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$20M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Enterprise API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$4M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$18M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$80M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Brands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$1M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$8M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$30M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Total ARR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$14M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$65M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$290M</a:t>
                      </a:r>
                      <a:endParaRPr lang="en-US" sz="9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41F"/>
                    </a:solidFill>
                  </a:tcPr>
                </a:tc>
              </a:tr>
            </a:tbl>
          </a:graphicData>
        </a:graphic>
      </p:graphicFrame>
      <p:sp>
        <p:nvSpPr>
          <p:cNvPr id="22" name="Shape 19"/>
          <p:cNvSpPr/>
          <p:nvPr/>
        </p:nvSpPr>
        <p:spPr>
          <a:xfrm>
            <a:off x="5669280" y="3520440"/>
            <a:ext cx="3063240" cy="420624"/>
          </a:xfrm>
          <a:prstGeom prst="rect">
            <a:avLst/>
          </a:prstGeom>
          <a:solidFill>
            <a:srgbClr val="0D2010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ASK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4572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$1.5M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Pre-Seed Round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880360"/>
            <a:ext cx="777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40%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80160" y="2916936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Product &amp; Eng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280160" y="313639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iOS MVP + backend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457200" y="3410712"/>
            <a:ext cx="777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25%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80160" y="3447288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Go-to-Market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280160" y="366674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Launch + 2 cities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457200" y="3941064"/>
            <a:ext cx="777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80160" y="3977640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Team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280160" y="4197096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CTO + Head of Growth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457200" y="4471416"/>
            <a:ext cx="777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15%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80160" y="4507992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Partnerships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280160" y="472744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 venue deals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029200" y="640080"/>
            <a:ext cx="3703320" cy="42062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212080" y="7772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Key Milestones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212080" y="1261872"/>
            <a:ext cx="109728" cy="109728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21" name="Text 19"/>
          <p:cNvSpPr/>
          <p:nvPr/>
        </p:nvSpPr>
        <p:spPr>
          <a:xfrm>
            <a:off x="5449824" y="118872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Q2 2026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5449824" y="1408176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Closed beta — 500 founding members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212080" y="1865376"/>
            <a:ext cx="109728" cy="109728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24" name="Text 22"/>
          <p:cNvSpPr/>
          <p:nvPr/>
        </p:nvSpPr>
        <p:spPr>
          <a:xfrm>
            <a:off x="5449824" y="1792224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Q3 2026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449824" y="2011680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100K Mmnts issued · 3 venue partners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5212080" y="2468880"/>
            <a:ext cx="109728" cy="109728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27" name="Text 25"/>
          <p:cNvSpPr/>
          <p:nvPr/>
        </p:nvSpPr>
        <p:spPr>
          <a:xfrm>
            <a:off x="5449824" y="2395728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Q4 2026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5449824" y="2615184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Series A raise · $12M · $48M valuation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5212080" y="3072384"/>
            <a:ext cx="109728" cy="109728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30" name="Text 28"/>
          <p:cNvSpPr/>
          <p:nvPr/>
        </p:nvSpPr>
        <p:spPr>
          <a:xfrm>
            <a:off x="5449824" y="2999232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Q2 2027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5449824" y="3218688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Public launch · 15 cities · Marketplace V1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5212080" y="3675888"/>
            <a:ext cx="109728" cy="109728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33" name="Text 31"/>
          <p:cNvSpPr/>
          <p:nvPr/>
        </p:nvSpPr>
        <p:spPr>
          <a:xfrm>
            <a:off x="5449824" y="3602736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Q4 2028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5449824" y="3822192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2M collectors · $74M ARR · Series B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5212080" y="4279392"/>
            <a:ext cx="109728" cy="109728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36" name="Text 34"/>
          <p:cNvSpPr/>
          <p:nvPr/>
        </p:nvSpPr>
        <p:spPr>
          <a:xfrm>
            <a:off x="5449824" y="420624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2035–36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5449824" y="4425696"/>
            <a:ext cx="3154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IPO · $2B+ ARR · The Moment Economy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457200"/>
            <a:ext cx="4572000" cy="4572000"/>
          </a:xfrm>
          <a:prstGeom prst="ellipse">
            <a:avLst/>
          </a:prstGeom>
          <a:solidFill>
            <a:srgbClr val="39FF6A">
              <a:alpha val="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4" name="Shape 2"/>
          <p:cNvSpPr/>
          <p:nvPr/>
        </p:nvSpPr>
        <p:spPr>
          <a:xfrm>
            <a:off x="3474720" y="822960"/>
            <a:ext cx="2194560" cy="2194560"/>
          </a:xfrm>
          <a:prstGeom prst="ellipse">
            <a:avLst/>
          </a:prstGeom>
          <a:ln w="10160">
            <a:solidFill>
              <a:srgbClr val="39FF6A"/>
            </a:solidFill>
            <a:prstDash val="dash"/>
          </a:ln>
        </p:spPr>
      </p:sp>
      <p:sp>
        <p:nvSpPr>
          <p:cNvPr id="5" name="Shape 3"/>
          <p:cNvSpPr/>
          <p:nvPr/>
        </p:nvSpPr>
        <p:spPr>
          <a:xfrm>
            <a:off x="3825850" y="1174090"/>
            <a:ext cx="1492301" cy="1492301"/>
          </a:xfrm>
          <a:prstGeom prst="ellipse">
            <a:avLst/>
          </a:prstGeom>
          <a:ln w="19050">
            <a:solidFill>
              <a:srgbClr val="39FF6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440326" y="1788566"/>
            <a:ext cx="263347" cy="263347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32918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spc="400" kern="0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OWN THE MOMENT.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914400" y="41605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Moment Economy is coming. Mmnt is building the infrastructure.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46634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investors@ownthemmnt.io  ·  ownthemmnt.io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PROBLEM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6400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most powerful moments in people's lives generate zero economic value.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1920240"/>
            <a:ext cx="8321040" cy="8686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2212848"/>
            <a:ext cx="164592" cy="164592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01168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Moments are lost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2304288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You attend a legendary concert. The memory fades. The stub disappears. There's no durable proof you were there.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11480" y="2926080"/>
            <a:ext cx="8321040" cy="8686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66928" y="3218688"/>
            <a:ext cx="164592" cy="164592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01752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Presence has no value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8680" y="3310128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Fans generate billions for live events — yet capture $0 of it. Ticketmaster profits. Scalpers profit. Fans pay and vanish.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11480" y="3931920"/>
            <a:ext cx="8321040" cy="8686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66928" y="4224528"/>
            <a:ext cx="164592" cy="164592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402336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Identity is shallow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68680" y="4315968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Platforms track what you post. Cards track what you buy. Nothing tracks where you were — in the flesh, in the moment.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SOLUTION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Mmnt: the mark that says I was there.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46304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Mmnt issues verified, permanent records of presence at live events — physical and virtual. Each Mmnt is a timestamped artifact that proves you were there. Over time, your collection becomes your cultural identity — and the Moment Economy turns that identity into value.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11480" y="2331720"/>
            <a:ext cx="1965960" cy="251460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46888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48640" y="2926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Arrive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32918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Show up. Mmnt detects the event via geo + ticket API.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532888" y="2331720"/>
            <a:ext cx="1965960" cy="251460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70048" y="246888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670048" y="2926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Claim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670048" y="32918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One tap to claim your Mmnt. Verified, timestamped, permanent.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54296" y="2331720"/>
            <a:ext cx="1965960" cy="251460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91456" y="246888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791456" y="2926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Collect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91456" y="32918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Build a visual timeline of everywhere you've been.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775704" y="2331720"/>
            <a:ext cx="1965960" cy="251460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12864" y="246888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04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912864" y="2926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Own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912864" y="32918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Your Mmnts gain rarity scores, unlock perks, and build value.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MARKET SIZE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$140B+ market. No attendee-side infrastructure. Yet.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05840" y="1645920"/>
            <a:ext cx="2194560" cy="2194560"/>
          </a:xfrm>
          <a:prstGeom prst="ellipse">
            <a:avLst/>
          </a:prstGeom>
          <a:solidFill>
            <a:srgbClr val="39FF6A">
              <a:alpha val="10000"/>
            </a:srgbClr>
          </a:solidFill>
          <a:ln w="9525">
            <a:solidFill>
              <a:srgbClr val="39FF6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15568" y="2084832"/>
            <a:ext cx="19751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$140B+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115568" y="2787091"/>
            <a:ext cx="197510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TAM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22960" y="393192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Global Live Events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264408" y="23317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520440" y="1920240"/>
            <a:ext cx="1645920" cy="1645920"/>
          </a:xfrm>
          <a:prstGeom prst="ellipse">
            <a:avLst/>
          </a:prstGeom>
          <a:solidFill>
            <a:srgbClr val="39FF6A">
              <a:alpha val="25000"/>
            </a:srgbClr>
          </a:solidFill>
          <a:ln w="9525">
            <a:solidFill>
              <a:srgbClr val="39FF6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02736" y="2249424"/>
            <a:ext cx="148132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$28B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602736" y="2776118"/>
            <a:ext cx="14813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SAM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337560" y="36576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Digital Fan Economy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230368" y="23317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0" y="2194560"/>
            <a:ext cx="1097280" cy="1097280"/>
          </a:xfrm>
          <a:prstGeom prst="ellipse">
            <a:avLst/>
          </a:prstGeom>
          <a:solidFill>
            <a:srgbClr val="39FF6A">
              <a:alpha val="40000"/>
            </a:srgbClr>
          </a:solidFill>
          <a:ln w="19050">
            <a:solidFill>
              <a:srgbClr val="39FF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541264" y="2414016"/>
            <a:ext cx="9875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$280M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541264" y="2765146"/>
            <a:ext cx="98755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SOM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303520" y="3383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Yr 3 Reachable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309360" y="1691640"/>
            <a:ext cx="2423160" cy="10058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0" y="1764792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4.2B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6400800" y="231343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annual live event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attendance globally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309360" y="2880360"/>
            <a:ext cx="2423160" cy="10058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0" y="2953512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$9B+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6400800" y="350215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concert revenue NA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alone in 2024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6309360" y="4069080"/>
            <a:ext cx="2423160" cy="10058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4142232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18%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6400800" y="469087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live events tech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CAGR through 2030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4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A1A0A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1097280"/>
            <a:ext cx="2286000" cy="2286000"/>
          </a:xfrm>
          <a:prstGeom prst="ellipse">
            <a:avLst/>
          </a:prstGeom>
          <a:ln w="10160">
            <a:solidFill>
              <a:srgbClr val="39FF6A"/>
            </a:solidFill>
            <a:prstDash val="dash"/>
          </a:ln>
        </p:spPr>
      </p:sp>
      <p:sp>
        <p:nvSpPr>
          <p:cNvPr id="4" name="Shape 2"/>
          <p:cNvSpPr/>
          <p:nvPr/>
        </p:nvSpPr>
        <p:spPr>
          <a:xfrm>
            <a:off x="822960" y="1463040"/>
            <a:ext cx="1554480" cy="1554480"/>
          </a:xfrm>
          <a:prstGeom prst="ellipse">
            <a:avLst/>
          </a:prstGeom>
          <a:ln w="19050">
            <a:solidFill>
              <a:srgbClr val="39FF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63040" y="2103120"/>
            <a:ext cx="274320" cy="274320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" y="411480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MOMENT ECONOMY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520440" y="320040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BIG PICTURE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520440" y="594360"/>
            <a:ext cx="5303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Every economic era</a:t>
            </a: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starts with new infrastructure.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57200" y="1874520"/>
            <a:ext cx="8229600" cy="0"/>
          </a:xfrm>
          <a:prstGeom prst="line">
            <a:avLst/>
          </a:prstGeom>
          <a:noFill/>
          <a:ln w="6350">
            <a:solidFill>
              <a:srgbClr val="2A36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03320" y="207568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Information Economy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703320" y="237744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Built on data. Powered by the internet.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703320" y="29443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Attention Economy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703320" y="324612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Built on engagement. Powered by social media.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429000" y="3749040"/>
            <a:ext cx="5349240" cy="777240"/>
          </a:xfrm>
          <a:prstGeom prst="rect">
            <a:avLst/>
          </a:prstGeom>
          <a:solidFill>
            <a:srgbClr val="1F241F"/>
          </a:solidFill>
          <a:ln w="6350">
            <a:solidFill>
              <a:srgbClr val="2A36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03320" y="381304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Moment Economy ↗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03320" y="411480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Built on presence. Powered by Mmnt.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520440" y="4617720"/>
            <a:ext cx="5257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A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"In a world of infinite content, presence is the scarcest thing."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PRODUCT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MVP: The core loop in 4 steps.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2344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Simple for users. Powerful for the economy. Built to validate presence at scale.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11480" y="1691640"/>
            <a:ext cx="3931920" cy="13258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94360" y="1874520"/>
            <a:ext cx="228600" cy="228600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1837944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Event Detection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2240280"/>
            <a:ext cx="3611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Passive geo + ticketing API. Events auto-surface for you.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617720" y="1691640"/>
            <a:ext cx="3931920" cy="13258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00600" y="1874520"/>
            <a:ext cx="228600" cy="228600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12" name="Text 10"/>
          <p:cNvSpPr/>
          <p:nvPr/>
        </p:nvSpPr>
        <p:spPr>
          <a:xfrm>
            <a:off x="5166360" y="1837944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Moment Issuance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00600" y="2240280"/>
            <a:ext cx="3611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Verified, timestamped presence record. Non-transferable in V1.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11480" y="3200400"/>
            <a:ext cx="3931920" cy="13258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4360" y="3383280"/>
            <a:ext cx="228600" cy="228600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16" name="Text 14"/>
          <p:cNvSpPr/>
          <p:nvPr/>
        </p:nvSpPr>
        <p:spPr>
          <a:xfrm>
            <a:off x="960120" y="3346704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Collection UI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4360" y="3749040"/>
            <a:ext cx="3611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 living timeline of everywhere you've been. Filterable, shareable.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17720" y="3200400"/>
            <a:ext cx="3931920" cy="132588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800600" y="3383280"/>
            <a:ext cx="228600" cy="228600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20" name="Text 18"/>
          <p:cNvSpPr/>
          <p:nvPr/>
        </p:nvSpPr>
        <p:spPr>
          <a:xfrm>
            <a:off x="5166360" y="3346704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Rarity Score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00600" y="3749040"/>
            <a:ext cx="3611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Rare moments get flagged. Early attendees earn the most.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BUSINESS MODEL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Four revenue streams. One economy.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" y="1371600"/>
            <a:ext cx="8321040" cy="7772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481328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$9.99/mo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2011680" y="1481328"/>
            <a:ext cx="0" cy="548640"/>
          </a:xfrm>
          <a:prstGeom prst="line">
            <a:avLst/>
          </a:prstGeom>
          <a:noFill/>
          <a:ln w="6350">
            <a:solidFill>
              <a:srgbClr val="2A36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194560" y="1463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Mmnt Pass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194560" y="179222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Consumer subscription. Premium features, early access, rarity insights.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1480" y="2286000"/>
            <a:ext cx="8321040" cy="7772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395728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5% GMV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2011680" y="2395728"/>
            <a:ext cx="0" cy="548640"/>
          </a:xfrm>
          <a:prstGeom prst="line">
            <a:avLst/>
          </a:prstGeom>
          <a:noFill/>
          <a:ln w="6350">
            <a:solidFill>
              <a:srgbClr val="2A36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94560" y="23774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Marketplace Fee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194560" y="270662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Peer-to-peer trading of verified rare Mmnts. High-margin, no COGS.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11480" y="3200400"/>
            <a:ext cx="8321040" cy="7772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310128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$80K avg ACV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2011680" y="3310128"/>
            <a:ext cx="0" cy="548640"/>
          </a:xfrm>
          <a:prstGeom prst="line">
            <a:avLst/>
          </a:prstGeom>
          <a:noFill/>
          <a:ln w="6350">
            <a:solidFill>
              <a:srgbClr val="2A36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194560" y="32918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Enterprise API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194560" y="362102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SaaS licensing to venues, promoters, and streaming platforms.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11480" y="4114800"/>
            <a:ext cx="8321040" cy="77724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224528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$15-50K / campaign</a:t>
            </a:r>
            <a:endParaRPr lang="en-US" sz="1700" dirty="0"/>
          </a:p>
        </p:txBody>
      </p:sp>
      <p:sp>
        <p:nvSpPr>
          <p:cNvPr id="22" name="Shape 20"/>
          <p:cNvSpPr/>
          <p:nvPr/>
        </p:nvSpPr>
        <p:spPr>
          <a:xfrm>
            <a:off x="2011680" y="4224528"/>
            <a:ext cx="0" cy="548640"/>
          </a:xfrm>
          <a:prstGeom prst="line">
            <a:avLst/>
          </a:prstGeom>
          <a:noFill/>
          <a:ln w="6350">
            <a:solidFill>
              <a:srgbClr val="2A36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194560" y="42062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Brand Integration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194560" y="453542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Sponsored moment drops for consumer brands.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11480" y="5074920"/>
            <a:ext cx="8321040" cy="36576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TRACTION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Organic demand before a single line of product code.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965960" cy="164592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55448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2,800+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02920" y="242316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Organic waitlist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signups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560320" y="1417320"/>
            <a:ext cx="1965960" cy="164592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51760" y="155448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2651760" y="242316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Dollars of paid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acquisition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709160" y="1417320"/>
            <a:ext cx="1965960" cy="164592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55448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</a:t>
            </a:r>
            <a:endParaRPr lang="en-US" sz="4200" dirty="0"/>
          </a:p>
        </p:txBody>
      </p:sp>
      <p:sp>
        <p:nvSpPr>
          <p:cNvPr id="13" name="Text 11"/>
          <p:cNvSpPr/>
          <p:nvPr/>
        </p:nvSpPr>
        <p:spPr>
          <a:xfrm>
            <a:off x="4800600" y="242316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Prototype demos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built + validated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858000" y="1417320"/>
            <a:ext cx="1965960" cy="1645920"/>
          </a:xfrm>
          <a:prstGeom prst="rect">
            <a:avLst/>
          </a:prstGeom>
          <a:solidFill>
            <a:srgbClr val="1F241F"/>
          </a:solidFill>
          <a:ln w="9525">
            <a:solidFill>
              <a:srgbClr val="2A36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49440" y="155448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6949440" y="242316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UXR study with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8 concepts tested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11480" y="3355848"/>
            <a:ext cx="128016" cy="128016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32918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Complete brand identity system — Presence Ring mark validated through structured UXR study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11480" y="3758184"/>
            <a:ext cx="128016" cy="128016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694176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Live marketing site + waitlist capture system operational at ownthemmnt.io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11480" y="4160520"/>
            <a:ext cx="128016" cy="128016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4096512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Full investor portal, financial model, pitch deck, and business proposal prepared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11480" y="4562856"/>
            <a:ext cx="128016" cy="128016"/>
          </a:xfrm>
          <a:prstGeom prst="ellipse">
            <a:avLst/>
          </a:prstGeom>
          <a:solidFill>
            <a:srgbClr val="39FF6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449884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8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Top-2% engineer secured as technical co-founder / lead architect for initial build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C0F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39FF6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39FF6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WHY WE WIN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5943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F0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No one owns the attendee-side infrastructure layer.</a:t>
            </a:r>
            <a:endParaRPr lang="en-US" sz="26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1371600"/>
          <a:ext cx="8321040" cy="3520440"/>
        </p:xfrm>
        <a:graphic>
          <a:graphicData uri="http://schemas.openxmlformats.org/drawingml/2006/table">
            <a:tbl>
              <a:tblPr/>
              <a:tblGrid>
                <a:gridCol w="2286000"/>
                <a:gridCol w="3200400"/>
                <a:gridCol w="2834640"/>
              </a:tblGrid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Player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What They Do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What's Missing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Ticketmaster / Live Nation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Sell access to events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No attendee value capture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Twitch / YouTube Live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Live streaming &amp; broadcast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No ownership, no presence record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Spotify / Apple Music Live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Music streaming + live drops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No fan credential or identity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POAP / Autograph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Digital badges &amp; NFTs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No scale, no utility, not mainstream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StubHub / SeatGeek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Secondary ticket market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No post-event value, no identity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Mmnt ✓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Capture, authenticate &amp; own the moment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B8C8B8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This is the layer that doesn't exist yet</a:t>
                      </a:r>
                      <a:endParaRPr lang="en-US" sz="95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6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E1A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11480" y="4059936"/>
            <a:ext cx="8321040" cy="438912"/>
          </a:xfrm>
          <a:prstGeom prst="rect">
            <a:avLst/>
          </a:prstGeom>
          <a:solidFill>
            <a:srgbClr val="0D2010">
              <a:alpha val="90000"/>
            </a:srgbClr>
          </a:solidFill>
          <a:ln w="9525">
            <a:solidFill>
              <a:srgbClr val="39FF6A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Mmnt — Investor Deck</dc:title>
  <dc:subject>PptxGenJS Presentation</dc:subject>
  <dc:creator>Mmnt Inc.</dc:creator>
  <cp:lastModifiedBy>Mmnt Inc.</cp:lastModifiedBy>
  <cp:revision>1</cp:revision>
  <dcterms:created xsi:type="dcterms:W3CDTF">2026-03-09T18:36:50Z</dcterms:created>
  <dcterms:modified xsi:type="dcterms:W3CDTF">2026-03-09T18:36:50Z</dcterms:modified>
</cp:coreProperties>
</file>